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8" autoAdjust="0"/>
    <p:restoredTop sz="94660"/>
  </p:normalViewPr>
  <p:slideViewPr>
    <p:cSldViewPr snapToGrid="0">
      <p:cViewPr varScale="1">
        <p:scale>
          <a:sx n="114" d="100"/>
          <a:sy n="114" d="100"/>
        </p:scale>
        <p:origin x="89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8">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hyperlink" Target="https://lightcone.medium.com/iterator-invalidation-in-modern-c-ca0f3c161c5f"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Jonathan </a:t>
            </a:r>
            <a:r>
              <a:rPr lang="en-US" sz="1850" i="1" dirty="0" err="1"/>
              <a:t>Boeglin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Slide 1">
            <a:hlinkClick r:id="" action="ppaction://media"/>
            <a:extLst>
              <a:ext uri="{FF2B5EF4-FFF2-40B4-BE49-F238E27FC236}">
                <a16:creationId xmlns:a16="http://schemas.microsoft.com/office/drawing/2014/main" id="{E6FE0CD1-B5EB-8E04-6DCF-93EFA322B7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12491" y="611907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83"/>
    </mc:Choice>
    <mc:Fallback>
      <p:transition spd="slow" advTm="7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CA21-71EA-2264-2864-FB62B47D6701}"/>
              </a:ext>
            </a:extLst>
          </p:cNvPr>
          <p:cNvSpPr>
            <a:spLocks noGrp="1"/>
          </p:cNvSpPr>
          <p:nvPr>
            <p:ph type="title"/>
          </p:nvPr>
        </p:nvSpPr>
        <p:spPr/>
        <p:txBody>
          <a:bodyPr/>
          <a:lstStyle/>
          <a:p>
            <a:r>
              <a:rPr lang="en-US" dirty="0" err="1"/>
              <a:t>ResizeIncreasesCollection</a:t>
            </a:r>
            <a:endParaRPr lang="en-US" dirty="0"/>
          </a:p>
        </p:txBody>
      </p:sp>
      <p:sp>
        <p:nvSpPr>
          <p:cNvPr id="3" name="Text Placeholder 2">
            <a:extLst>
              <a:ext uri="{FF2B5EF4-FFF2-40B4-BE49-F238E27FC236}">
                <a16:creationId xmlns:a16="http://schemas.microsoft.com/office/drawing/2014/main" id="{76E7D1BB-F407-A656-C89A-7C351CCFA7C3}"/>
              </a:ext>
            </a:extLst>
          </p:cNvPr>
          <p:cNvSpPr>
            <a:spLocks noGrp="1"/>
          </p:cNvSpPr>
          <p:nvPr>
            <p:ph type="body" idx="1"/>
          </p:nvPr>
        </p:nvSpPr>
        <p:spPr/>
        <p:txBody>
          <a:bodyPr/>
          <a:lstStyle/>
          <a:p>
            <a:r>
              <a:rPr lang="en-US" dirty="0"/>
              <a:t>Code</a:t>
            </a:r>
          </a:p>
        </p:txBody>
      </p:sp>
      <p:sp>
        <p:nvSpPr>
          <p:cNvPr id="5" name="Text Placeholder 4">
            <a:extLst>
              <a:ext uri="{FF2B5EF4-FFF2-40B4-BE49-F238E27FC236}">
                <a16:creationId xmlns:a16="http://schemas.microsoft.com/office/drawing/2014/main" id="{F9F1EECE-555E-C1DC-E65F-BD75033A3969}"/>
              </a:ext>
            </a:extLst>
          </p:cNvPr>
          <p:cNvSpPr>
            <a:spLocks noGrp="1"/>
          </p:cNvSpPr>
          <p:nvPr>
            <p:ph type="body" idx="3"/>
          </p:nvPr>
        </p:nvSpPr>
        <p:spPr/>
        <p:txBody>
          <a:bodyPr/>
          <a:lstStyle/>
          <a:p>
            <a:r>
              <a:rPr lang="en-US" dirty="0"/>
              <a:t>Result</a:t>
            </a:r>
          </a:p>
        </p:txBody>
      </p:sp>
      <p:pic>
        <p:nvPicPr>
          <p:cNvPr id="8" name="Picture 7">
            <a:extLst>
              <a:ext uri="{FF2B5EF4-FFF2-40B4-BE49-F238E27FC236}">
                <a16:creationId xmlns:a16="http://schemas.microsoft.com/office/drawing/2014/main" id="{9B3CCF28-7D49-0C8C-F0E7-647F0DEA0720}"/>
              </a:ext>
            </a:extLst>
          </p:cNvPr>
          <p:cNvPicPr>
            <a:picLocks noChangeAspect="1"/>
          </p:cNvPicPr>
          <p:nvPr/>
        </p:nvPicPr>
        <p:blipFill>
          <a:blip r:embed="rId4"/>
          <a:stretch>
            <a:fillRect/>
          </a:stretch>
        </p:blipFill>
        <p:spPr>
          <a:xfrm>
            <a:off x="255676" y="3134116"/>
            <a:ext cx="5738724" cy="2898792"/>
          </a:xfrm>
          <a:prstGeom prst="rect">
            <a:avLst/>
          </a:prstGeom>
        </p:spPr>
      </p:pic>
      <p:pic>
        <p:nvPicPr>
          <p:cNvPr id="10" name="Picture 9">
            <a:extLst>
              <a:ext uri="{FF2B5EF4-FFF2-40B4-BE49-F238E27FC236}">
                <a16:creationId xmlns:a16="http://schemas.microsoft.com/office/drawing/2014/main" id="{10910A3F-CA10-021A-8B82-664ED47CEEEA}"/>
              </a:ext>
            </a:extLst>
          </p:cNvPr>
          <p:cNvPicPr>
            <a:picLocks noChangeAspect="1"/>
          </p:cNvPicPr>
          <p:nvPr/>
        </p:nvPicPr>
        <p:blipFill>
          <a:blip r:embed="rId5"/>
          <a:stretch>
            <a:fillRect/>
          </a:stretch>
        </p:blipFill>
        <p:spPr>
          <a:xfrm>
            <a:off x="6400800" y="3181315"/>
            <a:ext cx="5418838" cy="389199"/>
          </a:xfrm>
          <a:prstGeom prst="rect">
            <a:avLst/>
          </a:prstGeom>
        </p:spPr>
      </p:pic>
      <p:pic>
        <p:nvPicPr>
          <p:cNvPr id="4" name="Slide 10">
            <a:hlinkClick r:id="" action="ppaction://media"/>
            <a:extLst>
              <a:ext uri="{FF2B5EF4-FFF2-40B4-BE49-F238E27FC236}">
                <a16:creationId xmlns:a16="http://schemas.microsoft.com/office/drawing/2014/main" id="{903809B9-1A16-2D54-54D5-8E2AAF75A5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1894" y="6248400"/>
            <a:ext cx="609600" cy="609600"/>
          </a:xfrm>
          <a:prstGeom prst="rect">
            <a:avLst/>
          </a:prstGeom>
        </p:spPr>
      </p:pic>
    </p:spTree>
    <p:extLst>
      <p:ext uri="{BB962C8B-B14F-4D97-AF65-F5344CB8AC3E}">
        <p14:creationId xmlns:p14="http://schemas.microsoft.com/office/powerpoint/2010/main" val="3263266364"/>
      </p:ext>
    </p:extLst>
  </p:cSld>
  <p:clrMapOvr>
    <a:masterClrMapping/>
  </p:clrMapOvr>
  <mc:AlternateContent xmlns:mc="http://schemas.openxmlformats.org/markup-compatibility/2006">
    <mc:Choice xmlns:p14="http://schemas.microsoft.com/office/powerpoint/2010/main" Requires="p14">
      <p:transition spd="slow" p14:dur="2000" advTm="21199"/>
    </mc:Choice>
    <mc:Fallback>
      <p:transition spd="slow" advTm="21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CA21-71EA-2264-2864-FB62B47D6701}"/>
              </a:ext>
            </a:extLst>
          </p:cNvPr>
          <p:cNvSpPr>
            <a:spLocks noGrp="1"/>
          </p:cNvSpPr>
          <p:nvPr>
            <p:ph type="title"/>
          </p:nvPr>
        </p:nvSpPr>
        <p:spPr/>
        <p:txBody>
          <a:bodyPr/>
          <a:lstStyle/>
          <a:p>
            <a:r>
              <a:rPr lang="en-US" dirty="0" err="1"/>
              <a:t>VerifyOORExceptionThrown</a:t>
            </a:r>
            <a:endParaRPr lang="en-US" dirty="0"/>
          </a:p>
        </p:txBody>
      </p:sp>
      <p:sp>
        <p:nvSpPr>
          <p:cNvPr id="3" name="Text Placeholder 2">
            <a:extLst>
              <a:ext uri="{FF2B5EF4-FFF2-40B4-BE49-F238E27FC236}">
                <a16:creationId xmlns:a16="http://schemas.microsoft.com/office/drawing/2014/main" id="{76E7D1BB-F407-A656-C89A-7C351CCFA7C3}"/>
              </a:ext>
            </a:extLst>
          </p:cNvPr>
          <p:cNvSpPr>
            <a:spLocks noGrp="1"/>
          </p:cNvSpPr>
          <p:nvPr>
            <p:ph type="body" idx="1"/>
          </p:nvPr>
        </p:nvSpPr>
        <p:spPr>
          <a:xfrm>
            <a:off x="914409" y="1916624"/>
            <a:ext cx="5079991" cy="823912"/>
          </a:xfrm>
        </p:spPr>
        <p:txBody>
          <a:bodyPr/>
          <a:lstStyle/>
          <a:p>
            <a:r>
              <a:rPr lang="en-US" dirty="0"/>
              <a:t>Code</a:t>
            </a:r>
          </a:p>
        </p:txBody>
      </p:sp>
      <p:sp>
        <p:nvSpPr>
          <p:cNvPr id="5" name="Text Placeholder 4">
            <a:extLst>
              <a:ext uri="{FF2B5EF4-FFF2-40B4-BE49-F238E27FC236}">
                <a16:creationId xmlns:a16="http://schemas.microsoft.com/office/drawing/2014/main" id="{F9F1EECE-555E-C1DC-E65F-BD75033A3969}"/>
              </a:ext>
            </a:extLst>
          </p:cNvPr>
          <p:cNvSpPr>
            <a:spLocks noGrp="1"/>
          </p:cNvSpPr>
          <p:nvPr>
            <p:ph type="body" idx="3"/>
          </p:nvPr>
        </p:nvSpPr>
        <p:spPr>
          <a:xfrm>
            <a:off x="914409" y="4446657"/>
            <a:ext cx="5105400" cy="823912"/>
          </a:xfrm>
        </p:spPr>
        <p:txBody>
          <a:bodyPr/>
          <a:lstStyle/>
          <a:p>
            <a:r>
              <a:rPr lang="en-US" dirty="0"/>
              <a:t>Result</a:t>
            </a:r>
          </a:p>
        </p:txBody>
      </p:sp>
      <p:pic>
        <p:nvPicPr>
          <p:cNvPr id="8" name="Picture 7">
            <a:extLst>
              <a:ext uri="{FF2B5EF4-FFF2-40B4-BE49-F238E27FC236}">
                <a16:creationId xmlns:a16="http://schemas.microsoft.com/office/drawing/2014/main" id="{39A24294-A614-07BC-897C-79566A831F92}"/>
              </a:ext>
            </a:extLst>
          </p:cNvPr>
          <p:cNvPicPr>
            <a:picLocks noChangeAspect="1"/>
          </p:cNvPicPr>
          <p:nvPr/>
        </p:nvPicPr>
        <p:blipFill>
          <a:blip r:embed="rId4"/>
          <a:stretch>
            <a:fillRect/>
          </a:stretch>
        </p:blipFill>
        <p:spPr>
          <a:xfrm>
            <a:off x="914409" y="2798549"/>
            <a:ext cx="8562445" cy="2002051"/>
          </a:xfrm>
          <a:prstGeom prst="rect">
            <a:avLst/>
          </a:prstGeom>
        </p:spPr>
      </p:pic>
      <p:pic>
        <p:nvPicPr>
          <p:cNvPr id="10" name="Picture 9">
            <a:extLst>
              <a:ext uri="{FF2B5EF4-FFF2-40B4-BE49-F238E27FC236}">
                <a16:creationId xmlns:a16="http://schemas.microsoft.com/office/drawing/2014/main" id="{F93636CD-04AC-3683-C609-265CBCE36550}"/>
              </a:ext>
            </a:extLst>
          </p:cNvPr>
          <p:cNvPicPr>
            <a:picLocks noChangeAspect="1"/>
          </p:cNvPicPr>
          <p:nvPr/>
        </p:nvPicPr>
        <p:blipFill>
          <a:blip r:embed="rId5"/>
          <a:stretch>
            <a:fillRect/>
          </a:stretch>
        </p:blipFill>
        <p:spPr>
          <a:xfrm>
            <a:off x="914409" y="5270568"/>
            <a:ext cx="9009913" cy="622231"/>
          </a:xfrm>
          <a:prstGeom prst="rect">
            <a:avLst/>
          </a:prstGeom>
        </p:spPr>
      </p:pic>
      <p:pic>
        <p:nvPicPr>
          <p:cNvPr id="4" name="Slide 11">
            <a:hlinkClick r:id="" action="ppaction://media"/>
            <a:extLst>
              <a:ext uri="{FF2B5EF4-FFF2-40B4-BE49-F238E27FC236}">
                <a16:creationId xmlns:a16="http://schemas.microsoft.com/office/drawing/2014/main" id="{AC5F916A-54DF-8D40-68CA-392E14220C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230326430"/>
      </p:ext>
    </p:extLst>
  </p:cSld>
  <p:clrMapOvr>
    <a:masterClrMapping/>
  </p:clrMapOvr>
  <mc:AlternateContent xmlns:mc="http://schemas.openxmlformats.org/markup-compatibility/2006">
    <mc:Choice xmlns:p14="http://schemas.microsoft.com/office/powerpoint/2010/main" Requires="p14">
      <p:transition spd="slow" p14:dur="2000" advTm="24772"/>
    </mc:Choice>
    <mc:Fallback>
      <p:transition spd="slow" advTm="24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CA21-71EA-2264-2864-FB62B47D6701}"/>
              </a:ext>
            </a:extLst>
          </p:cNvPr>
          <p:cNvSpPr>
            <a:spLocks noGrp="1"/>
          </p:cNvSpPr>
          <p:nvPr>
            <p:ph type="title"/>
          </p:nvPr>
        </p:nvSpPr>
        <p:spPr/>
        <p:txBody>
          <a:bodyPr/>
          <a:lstStyle/>
          <a:p>
            <a:r>
              <a:rPr lang="en-US" dirty="0" err="1"/>
              <a:t>VerifyLengthExceptionThrown</a:t>
            </a:r>
            <a:endParaRPr lang="en-US" dirty="0"/>
          </a:p>
        </p:txBody>
      </p:sp>
      <p:sp>
        <p:nvSpPr>
          <p:cNvPr id="3" name="Text Placeholder 2">
            <a:extLst>
              <a:ext uri="{FF2B5EF4-FFF2-40B4-BE49-F238E27FC236}">
                <a16:creationId xmlns:a16="http://schemas.microsoft.com/office/drawing/2014/main" id="{76E7D1BB-F407-A656-C89A-7C351CCFA7C3}"/>
              </a:ext>
            </a:extLst>
          </p:cNvPr>
          <p:cNvSpPr>
            <a:spLocks noGrp="1"/>
          </p:cNvSpPr>
          <p:nvPr>
            <p:ph type="body" idx="1"/>
          </p:nvPr>
        </p:nvSpPr>
        <p:spPr>
          <a:xfrm>
            <a:off x="914409" y="1645444"/>
            <a:ext cx="5079991" cy="823912"/>
          </a:xfrm>
        </p:spPr>
        <p:txBody>
          <a:bodyPr/>
          <a:lstStyle/>
          <a:p>
            <a:r>
              <a:rPr lang="en-US" dirty="0"/>
              <a:t>Code</a:t>
            </a:r>
          </a:p>
        </p:txBody>
      </p:sp>
      <p:sp>
        <p:nvSpPr>
          <p:cNvPr id="5" name="Text Placeholder 4">
            <a:extLst>
              <a:ext uri="{FF2B5EF4-FFF2-40B4-BE49-F238E27FC236}">
                <a16:creationId xmlns:a16="http://schemas.microsoft.com/office/drawing/2014/main" id="{F9F1EECE-555E-C1DC-E65F-BD75033A3969}"/>
              </a:ext>
            </a:extLst>
          </p:cNvPr>
          <p:cNvSpPr>
            <a:spLocks noGrp="1"/>
          </p:cNvSpPr>
          <p:nvPr>
            <p:ph type="body" idx="3"/>
          </p:nvPr>
        </p:nvSpPr>
        <p:spPr>
          <a:xfrm>
            <a:off x="889000" y="4800600"/>
            <a:ext cx="5105400" cy="823912"/>
          </a:xfrm>
        </p:spPr>
        <p:txBody>
          <a:bodyPr/>
          <a:lstStyle/>
          <a:p>
            <a:r>
              <a:rPr lang="en-US" dirty="0"/>
              <a:t>Result</a:t>
            </a:r>
          </a:p>
        </p:txBody>
      </p:sp>
      <p:pic>
        <p:nvPicPr>
          <p:cNvPr id="8" name="Picture 7">
            <a:extLst>
              <a:ext uri="{FF2B5EF4-FFF2-40B4-BE49-F238E27FC236}">
                <a16:creationId xmlns:a16="http://schemas.microsoft.com/office/drawing/2014/main" id="{BF6439B0-336F-64D3-6C3B-8DA0872F8189}"/>
              </a:ext>
            </a:extLst>
          </p:cNvPr>
          <p:cNvPicPr>
            <a:picLocks noChangeAspect="1"/>
          </p:cNvPicPr>
          <p:nvPr/>
        </p:nvPicPr>
        <p:blipFill>
          <a:blip r:embed="rId4"/>
          <a:stretch>
            <a:fillRect/>
          </a:stretch>
        </p:blipFill>
        <p:spPr>
          <a:xfrm>
            <a:off x="889000" y="2469356"/>
            <a:ext cx="9318162" cy="2647338"/>
          </a:xfrm>
          <a:prstGeom prst="rect">
            <a:avLst/>
          </a:prstGeom>
        </p:spPr>
      </p:pic>
      <p:pic>
        <p:nvPicPr>
          <p:cNvPr id="10" name="Picture 9">
            <a:extLst>
              <a:ext uri="{FF2B5EF4-FFF2-40B4-BE49-F238E27FC236}">
                <a16:creationId xmlns:a16="http://schemas.microsoft.com/office/drawing/2014/main" id="{8DB39F53-49FE-0D93-6A5B-3187D6A09B12}"/>
              </a:ext>
            </a:extLst>
          </p:cNvPr>
          <p:cNvPicPr>
            <a:picLocks noChangeAspect="1"/>
          </p:cNvPicPr>
          <p:nvPr/>
        </p:nvPicPr>
        <p:blipFill>
          <a:blip r:embed="rId5"/>
          <a:stretch>
            <a:fillRect/>
          </a:stretch>
        </p:blipFill>
        <p:spPr>
          <a:xfrm>
            <a:off x="889000" y="5528650"/>
            <a:ext cx="7679494" cy="567350"/>
          </a:xfrm>
          <a:prstGeom prst="rect">
            <a:avLst/>
          </a:prstGeom>
        </p:spPr>
      </p:pic>
      <p:pic>
        <p:nvPicPr>
          <p:cNvPr id="4" name="Slide 12">
            <a:hlinkClick r:id="" action="ppaction://media"/>
            <a:extLst>
              <a:ext uri="{FF2B5EF4-FFF2-40B4-BE49-F238E27FC236}">
                <a16:creationId xmlns:a16="http://schemas.microsoft.com/office/drawing/2014/main" id="{EB5438BF-ADC7-E90D-8ACB-DA56536204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3738" y="6288248"/>
            <a:ext cx="609600" cy="609600"/>
          </a:xfrm>
          <a:prstGeom prst="rect">
            <a:avLst/>
          </a:prstGeom>
        </p:spPr>
      </p:pic>
    </p:spTree>
    <p:extLst>
      <p:ext uri="{BB962C8B-B14F-4D97-AF65-F5344CB8AC3E}">
        <p14:creationId xmlns:p14="http://schemas.microsoft.com/office/powerpoint/2010/main" val="3759595778"/>
      </p:ext>
    </p:extLst>
  </p:cSld>
  <p:clrMapOvr>
    <a:masterClrMapping/>
  </p:clrMapOvr>
  <mc:AlternateContent xmlns:mc="http://schemas.openxmlformats.org/markup-compatibility/2006">
    <mc:Choice xmlns:p14="http://schemas.microsoft.com/office/powerpoint/2010/main" Requires="p14">
      <p:transition spd="slow" p14:dur="2000" advTm="29882"/>
    </mc:Choice>
    <mc:Fallback>
      <p:transition spd="slow" advTm="29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5D13-6ABB-66D8-D5DF-40A8E3FF6740}"/>
              </a:ext>
            </a:extLst>
          </p:cNvPr>
          <p:cNvSpPr>
            <a:spLocks noGrp="1"/>
          </p:cNvSpPr>
          <p:nvPr>
            <p:ph type="title"/>
          </p:nvPr>
        </p:nvSpPr>
        <p:spPr/>
        <p:txBody>
          <a:bodyPr/>
          <a:lstStyle/>
          <a:p>
            <a:r>
              <a:rPr lang="en-US" dirty="0"/>
              <a:t>Results of All Tests</a:t>
            </a:r>
          </a:p>
        </p:txBody>
      </p:sp>
      <p:pic>
        <p:nvPicPr>
          <p:cNvPr id="4" name="Picture 3">
            <a:extLst>
              <a:ext uri="{FF2B5EF4-FFF2-40B4-BE49-F238E27FC236}">
                <a16:creationId xmlns:a16="http://schemas.microsoft.com/office/drawing/2014/main" id="{7CA64B4C-22EE-A07B-7362-82C51B864551}"/>
              </a:ext>
            </a:extLst>
          </p:cNvPr>
          <p:cNvPicPr>
            <a:picLocks noChangeAspect="1"/>
          </p:cNvPicPr>
          <p:nvPr/>
        </p:nvPicPr>
        <p:blipFill>
          <a:blip r:embed="rId4"/>
          <a:stretch>
            <a:fillRect/>
          </a:stretch>
        </p:blipFill>
        <p:spPr>
          <a:xfrm>
            <a:off x="3138428" y="1744906"/>
            <a:ext cx="6484544" cy="4758334"/>
          </a:xfrm>
          <a:prstGeom prst="rect">
            <a:avLst/>
          </a:prstGeom>
        </p:spPr>
      </p:pic>
      <p:pic>
        <p:nvPicPr>
          <p:cNvPr id="3" name="Slide 13">
            <a:hlinkClick r:id="" action="ppaction://media"/>
            <a:extLst>
              <a:ext uri="{FF2B5EF4-FFF2-40B4-BE49-F238E27FC236}">
                <a16:creationId xmlns:a16="http://schemas.microsoft.com/office/drawing/2014/main" id="{C529C0C9-02F3-2446-C28D-4E6C80E141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88248"/>
            <a:ext cx="609600" cy="609600"/>
          </a:xfrm>
          <a:prstGeom prst="rect">
            <a:avLst/>
          </a:prstGeom>
        </p:spPr>
      </p:pic>
    </p:spTree>
    <p:extLst>
      <p:ext uri="{BB962C8B-B14F-4D97-AF65-F5344CB8AC3E}">
        <p14:creationId xmlns:p14="http://schemas.microsoft.com/office/powerpoint/2010/main" val="1897087455"/>
      </p:ext>
    </p:extLst>
  </p:cSld>
  <p:clrMapOvr>
    <a:masterClrMapping/>
  </p:clrMapOvr>
  <mc:AlternateContent xmlns:mc="http://schemas.openxmlformats.org/markup-compatibility/2006">
    <mc:Choice xmlns:p14="http://schemas.microsoft.com/office/powerpoint/2010/main" Requires="p14">
      <p:transition spd="slow" p14:dur="2000" advTm="19618"/>
    </mc:Choice>
    <mc:Fallback>
      <p:transition spd="slow" advTm="19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FBAD221A-0B28-CF72-32D1-1C3FDB38A76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41356" y="621268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06"/>
    </mc:Choice>
    <mc:Fallback>
      <p:transition spd="slow" advTm="17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685800" lvl="1" indent="-228600" algn="l" rtl="0">
              <a:lnSpc>
                <a:spcPct val="90000"/>
              </a:lnSpc>
              <a:spcBef>
                <a:spcPts val="500"/>
              </a:spcBef>
              <a:spcAft>
                <a:spcPts val="0"/>
              </a:spcAft>
              <a:buClr>
                <a:schemeClr val="lt1"/>
              </a:buClr>
              <a:buSzPts val="2000"/>
              <a:buChar char="•"/>
            </a:pPr>
            <a:r>
              <a:rPr lang="en-US" sz="1800" dirty="0"/>
              <a:t>Automation of security practices during pre-production and production</a:t>
            </a:r>
          </a:p>
          <a:p>
            <a:pPr marL="685800" lvl="1" indent="-228600" algn="l" rtl="0">
              <a:lnSpc>
                <a:spcPct val="90000"/>
              </a:lnSpc>
              <a:spcBef>
                <a:spcPts val="500"/>
              </a:spcBef>
              <a:spcAft>
                <a:spcPts val="0"/>
              </a:spcAft>
              <a:buClr>
                <a:schemeClr val="lt1"/>
              </a:buClr>
              <a:buSzPts val="2000"/>
              <a:buChar char="•"/>
            </a:pPr>
            <a:r>
              <a:rPr lang="en-US" sz="1800" dirty="0"/>
              <a:t>Secure procedures are added to the planning, design, building, testing, and maintenance stages of DevOps</a:t>
            </a:r>
          </a:p>
          <a:p>
            <a:pPr marL="685800" lvl="1" indent="-228600" algn="l" rtl="0">
              <a:lnSpc>
                <a:spcPct val="90000"/>
              </a:lnSpc>
              <a:spcBef>
                <a:spcPts val="500"/>
              </a:spcBef>
              <a:spcAft>
                <a:spcPts val="0"/>
              </a:spcAft>
              <a:buClr>
                <a:schemeClr val="lt1"/>
              </a:buClr>
              <a:buSzPts val="2000"/>
              <a:buChar char="•"/>
            </a:pPr>
            <a:r>
              <a:rPr lang="en-US" sz="1800" dirty="0"/>
              <a:t>Production process:</a:t>
            </a:r>
          </a:p>
          <a:p>
            <a:pPr marL="1200150" lvl="2" indent="-285750">
              <a:buSzPts val="2000"/>
              <a:buFont typeface="Wingdings" panose="05000000000000000000" pitchFamily="2" charset="2"/>
              <a:buChar char="§"/>
            </a:pPr>
            <a:r>
              <a:rPr lang="en-US" dirty="0"/>
              <a:t>Monitoring for threats and responding to any attacks</a:t>
            </a:r>
          </a:p>
          <a:p>
            <a:pPr marL="1200150" lvl="2" indent="-285750">
              <a:buSzPts val="2000"/>
              <a:buFont typeface="Wingdings" panose="05000000000000000000" pitchFamily="2" charset="2"/>
              <a:buChar char="§"/>
            </a:pPr>
            <a:r>
              <a:rPr lang="en-US" dirty="0"/>
              <a:t>Maintenance includes stabilization after attacks, and rollout of updates include live testing of security measures</a:t>
            </a:r>
          </a:p>
          <a:p>
            <a:pPr marL="685800" lvl="1" indent="-228600">
              <a:buSzPts val="2000"/>
            </a:pPr>
            <a:r>
              <a:rPr lang="en-US" sz="1800" dirty="0"/>
              <a:t>Pre-production:</a:t>
            </a:r>
          </a:p>
          <a:p>
            <a:pPr marL="1200150" lvl="2" indent="-285750">
              <a:buSzPts val="2000"/>
              <a:buFont typeface="Wingdings" panose="05000000000000000000" pitchFamily="2" charset="2"/>
              <a:buChar char="§"/>
            </a:pPr>
            <a:r>
              <a:rPr lang="en-US" dirty="0"/>
              <a:t>Steps stay mostly the same as DevOps</a:t>
            </a:r>
          </a:p>
          <a:p>
            <a:pPr marL="1200150" lvl="2" indent="-285750">
              <a:buSzPts val="2000"/>
              <a:buFont typeface="Wingdings" panose="05000000000000000000" pitchFamily="2" charset="2"/>
              <a:buChar char="§"/>
            </a:pPr>
            <a:r>
              <a:rPr lang="en-US" dirty="0"/>
              <a:t>Addition of security planning, design, and integration during the appropriate times</a:t>
            </a:r>
          </a:p>
          <a:p>
            <a:pPr marL="685800" lvl="1" indent="-228600" algn="l" rtl="0">
              <a:lnSpc>
                <a:spcPct val="90000"/>
              </a:lnSpc>
              <a:spcBef>
                <a:spcPts val="500"/>
              </a:spcBef>
              <a:spcAft>
                <a:spcPts val="0"/>
              </a:spcAft>
              <a:buClr>
                <a:schemeClr val="lt1"/>
              </a:buClr>
              <a:buSzPts val="2000"/>
              <a:buChar char="•"/>
            </a:pPr>
            <a:r>
              <a:rPr lang="en-US" sz="1800" dirty="0"/>
              <a:t>Automation tools will help enforce the standards within this policy</a:t>
            </a:r>
          </a:p>
          <a:p>
            <a:pPr marL="685800" lvl="1" indent="-228600" algn="l" rtl="0">
              <a:lnSpc>
                <a:spcPct val="90000"/>
              </a:lnSpc>
              <a:spcBef>
                <a:spcPts val="500"/>
              </a:spcBef>
              <a:spcAft>
                <a:spcPts val="0"/>
              </a:spcAft>
              <a:buClr>
                <a:schemeClr val="lt1"/>
              </a:buClr>
              <a:buSzPts val="2000"/>
              <a:buChar char="•"/>
            </a:pPr>
            <a:r>
              <a:rPr lang="en-US" sz="1800" dirty="0"/>
              <a:t>Will take place during the building and verification and testing phases of pre-production</a:t>
            </a:r>
          </a:p>
          <a:p>
            <a:pPr marL="685800" lvl="1" indent="-228600" algn="l" rtl="0">
              <a:lnSpc>
                <a:spcPct val="90000"/>
              </a:lnSpc>
              <a:spcBef>
                <a:spcPts val="500"/>
              </a:spcBef>
              <a:spcAft>
                <a:spcPts val="0"/>
              </a:spcAft>
              <a:buClr>
                <a:schemeClr val="lt1"/>
              </a:buClr>
              <a:buSzPts val="2000"/>
              <a:buChar char="•"/>
            </a:pPr>
            <a:r>
              <a:rPr lang="en-US" sz="1800" dirty="0"/>
              <a:t>In addition, any updates to the tools that catch new issues can be run during production on the code during maintenance and any necessary updates can be added to the cycle.</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5">
            <a:hlinkClick r:id="" action="ppaction://media"/>
            <a:extLst>
              <a:ext uri="{FF2B5EF4-FFF2-40B4-BE49-F238E27FC236}">
                <a16:creationId xmlns:a16="http://schemas.microsoft.com/office/drawing/2014/main" id="{E795A37D-F38F-019D-3C18-4134C12E33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82400" y="620819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911"/>
    </mc:Choice>
    <mc:Fallback>
      <p:transition spd="slow" advTm="8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 name="Text Placeholder 1">
            <a:extLst>
              <a:ext uri="{FF2B5EF4-FFF2-40B4-BE49-F238E27FC236}">
                <a16:creationId xmlns:a16="http://schemas.microsoft.com/office/drawing/2014/main" id="{D4404D91-B93F-AFE9-2C9B-98C3F6B6557B}"/>
              </a:ext>
            </a:extLst>
          </p:cNvPr>
          <p:cNvSpPr>
            <a:spLocks noGrp="1"/>
          </p:cNvSpPr>
          <p:nvPr>
            <p:ph type="body" idx="1"/>
          </p:nvPr>
        </p:nvSpPr>
        <p:spPr/>
        <p:txBody>
          <a:bodyPr/>
          <a:lstStyle/>
          <a:p>
            <a:r>
              <a:rPr lang="en-US" dirty="0"/>
              <a:t>Pros</a:t>
            </a:r>
          </a:p>
        </p:txBody>
      </p:sp>
      <p:sp>
        <p:nvSpPr>
          <p:cNvPr id="3" name="Text Placeholder 2">
            <a:extLst>
              <a:ext uri="{FF2B5EF4-FFF2-40B4-BE49-F238E27FC236}">
                <a16:creationId xmlns:a16="http://schemas.microsoft.com/office/drawing/2014/main" id="{37A76FCF-6617-96BD-3F5E-44107D614AEA}"/>
              </a:ext>
            </a:extLst>
          </p:cNvPr>
          <p:cNvSpPr>
            <a:spLocks noGrp="1"/>
          </p:cNvSpPr>
          <p:nvPr>
            <p:ph type="body" idx="2"/>
          </p:nvPr>
        </p:nvSpPr>
        <p:spPr/>
        <p:txBody>
          <a:bodyPr/>
          <a:lstStyle/>
          <a:p>
            <a:r>
              <a:rPr lang="en-US" dirty="0"/>
              <a:t>Upfront integration can save time</a:t>
            </a:r>
          </a:p>
          <a:p>
            <a:r>
              <a:rPr lang="en-US" dirty="0"/>
              <a:t>Project is secure at every step</a:t>
            </a:r>
          </a:p>
          <a:p>
            <a:r>
              <a:rPr lang="en-US" dirty="0"/>
              <a:t>Certain security measures can help with code readability and conciseness</a:t>
            </a:r>
          </a:p>
        </p:txBody>
      </p:sp>
      <p:sp>
        <p:nvSpPr>
          <p:cNvPr id="4" name="Text Placeholder 3">
            <a:extLst>
              <a:ext uri="{FF2B5EF4-FFF2-40B4-BE49-F238E27FC236}">
                <a16:creationId xmlns:a16="http://schemas.microsoft.com/office/drawing/2014/main" id="{45C6C1A3-FB2B-DD37-AAFC-BCE3C17BCD7B}"/>
              </a:ext>
            </a:extLst>
          </p:cNvPr>
          <p:cNvSpPr>
            <a:spLocks noGrp="1"/>
          </p:cNvSpPr>
          <p:nvPr>
            <p:ph type="body" idx="3"/>
          </p:nvPr>
        </p:nvSpPr>
        <p:spPr/>
        <p:txBody>
          <a:bodyPr/>
          <a:lstStyle/>
          <a:p>
            <a:r>
              <a:rPr lang="en-US" dirty="0"/>
              <a:t>Cons</a:t>
            </a:r>
          </a:p>
        </p:txBody>
      </p:sp>
      <p:sp>
        <p:nvSpPr>
          <p:cNvPr id="5" name="Text Placeholder 4">
            <a:extLst>
              <a:ext uri="{FF2B5EF4-FFF2-40B4-BE49-F238E27FC236}">
                <a16:creationId xmlns:a16="http://schemas.microsoft.com/office/drawing/2014/main" id="{77B1FF4C-2A20-F2E0-0644-DD889FC91B02}"/>
              </a:ext>
            </a:extLst>
          </p:cNvPr>
          <p:cNvSpPr>
            <a:spLocks noGrp="1"/>
          </p:cNvSpPr>
          <p:nvPr>
            <p:ph type="body" idx="4"/>
          </p:nvPr>
        </p:nvSpPr>
        <p:spPr/>
        <p:txBody>
          <a:bodyPr/>
          <a:lstStyle/>
          <a:p>
            <a:r>
              <a:rPr lang="en-US" dirty="0"/>
              <a:t>Extra cost of time and money</a:t>
            </a:r>
          </a:p>
          <a:p>
            <a:r>
              <a:rPr lang="en-US" dirty="0"/>
              <a:t>Training/new employees may be needed</a:t>
            </a:r>
          </a:p>
          <a:p>
            <a:r>
              <a:rPr lang="en-US" dirty="0"/>
              <a:t>Acting too quickly can have adverse effects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Slide 16">
            <a:hlinkClick r:id="" action="ppaction://media"/>
            <a:extLst>
              <a:ext uri="{FF2B5EF4-FFF2-40B4-BE49-F238E27FC236}">
                <a16:creationId xmlns:a16="http://schemas.microsoft.com/office/drawing/2014/main" id="{02DEBF1E-CF05-6103-1F37-066C2CC434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82400" y="622497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641"/>
    </mc:Choice>
    <mc:Fallback>
      <p:transition spd="slow" advTm="4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dirty="0"/>
              <a:t>Not all coding standard rules are covered, addition of standards for those areas are needed</a:t>
            </a:r>
          </a:p>
          <a:p>
            <a:pPr marL="800100" lvl="1">
              <a:spcBef>
                <a:spcPts val="0"/>
              </a:spcBef>
              <a:buFont typeface="Wingdings" panose="05000000000000000000" pitchFamily="2" charset="2"/>
              <a:buChar char="§"/>
            </a:pPr>
            <a:r>
              <a:rPr lang="en-US" dirty="0"/>
              <a:t>Rule 1, 2, 5, 6, and 8 are covered, at least one standard from the rest should be implemented</a:t>
            </a:r>
          </a:p>
          <a:p>
            <a:pPr marL="228600" indent="-228600">
              <a:spcBef>
                <a:spcPts val="0"/>
              </a:spcBef>
            </a:pPr>
            <a:r>
              <a:rPr lang="en-US" dirty="0"/>
              <a:t>Not all coding principles are covered by current policy standards</a:t>
            </a:r>
          </a:p>
          <a:p>
            <a:pPr marL="800100" lvl="1">
              <a:spcBef>
                <a:spcPts val="0"/>
              </a:spcBef>
              <a:buFont typeface="Wingdings" panose="05000000000000000000" pitchFamily="2" charset="2"/>
              <a:buChar char="§"/>
            </a:pPr>
            <a:r>
              <a:rPr lang="en-US" dirty="0"/>
              <a:t>Addition of at least one standard per missed principle is needed</a:t>
            </a:r>
          </a:p>
          <a:p>
            <a:pPr marL="228600" indent="-228600">
              <a:spcBef>
                <a:spcPts val="0"/>
              </a:spcBef>
            </a:pPr>
            <a:r>
              <a:rPr lang="en-US" dirty="0"/>
              <a:t>Current policy and additions should be reviewed by several editors to avoid bias from authors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7">
            <a:hlinkClick r:id="" action="ppaction://media"/>
            <a:extLst>
              <a:ext uri="{FF2B5EF4-FFF2-40B4-BE49-F238E27FC236}">
                <a16:creationId xmlns:a16="http://schemas.microsoft.com/office/drawing/2014/main" id="{D55BD222-1F0D-7459-8282-EC1490F47AB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484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647"/>
    </mc:Choice>
    <mc:Fallback>
      <p:transition spd="slow" advTm="4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Adopting select standards from each missing rule of the main C++ coding standard can avoid any future issues that may arise had they remained absent</a:t>
            </a:r>
            <a:endParaRPr lang="en-US" sz="1800" dirty="0"/>
          </a:p>
          <a:p>
            <a:pPr marL="685800" lvl="1" indent="-228600">
              <a:spcBef>
                <a:spcPts val="0"/>
              </a:spcBef>
              <a:buSzPts val="2200"/>
            </a:pPr>
            <a:r>
              <a:rPr lang="en-US" dirty="0"/>
              <a:t>For example, adopting CTR53-CPP can help prevent invalid iterators</a:t>
            </a:r>
          </a:p>
          <a:p>
            <a:pPr marL="685800" lvl="1" indent="-228600">
              <a:spcBef>
                <a:spcPts val="0"/>
              </a:spcBef>
              <a:buSzPts val="2200"/>
            </a:pPr>
            <a:r>
              <a:rPr lang="en-US" dirty="0"/>
              <a:t>This is an important check as it is now harder to find iterator issues, as stated here:</a:t>
            </a:r>
          </a:p>
          <a:p>
            <a:pPr marL="1143000" lvl="2" indent="-228600">
              <a:spcBef>
                <a:spcPts val="0"/>
              </a:spcBef>
              <a:buSzPts val="2200"/>
            </a:pPr>
            <a:r>
              <a:rPr lang="en-US" dirty="0">
                <a:hlinkClick r:id="rId6"/>
              </a:rPr>
              <a:t>https://lightcone.medium.com/iterator-invalidation-in-modern-c-ca0f3c161c5f</a:t>
            </a:r>
            <a:r>
              <a:rPr lang="en-US" dirty="0"/>
              <a:t> </a:t>
            </a:r>
          </a:p>
          <a:p>
            <a:pPr marL="228600" indent="-228600">
              <a:spcBef>
                <a:spcPts val="0"/>
              </a:spcBef>
              <a:buSzPts val="2200"/>
            </a:pPr>
            <a:r>
              <a:rPr lang="en-US" dirty="0"/>
              <a:t>Following the 10 principles will help cover any gaps left that are not covered by any of the adopted standards</a:t>
            </a:r>
          </a:p>
          <a:p>
            <a:pPr marL="228600" indent="-228600">
              <a:spcBef>
                <a:spcPts val="0"/>
              </a:spcBef>
              <a:buSzPts val="2200"/>
            </a:pPr>
            <a:r>
              <a:rPr lang="en-US" dirty="0"/>
              <a:t>Use compartmentalization to make future additions to security easier</a:t>
            </a:r>
          </a:p>
        </p:txBody>
      </p:sp>
      <p:pic>
        <p:nvPicPr>
          <p:cNvPr id="232" name="Google Shape;232;p1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8">
            <a:hlinkClick r:id="" action="ppaction://media"/>
            <a:extLst>
              <a:ext uri="{FF2B5EF4-FFF2-40B4-BE49-F238E27FC236}">
                <a16:creationId xmlns:a16="http://schemas.microsoft.com/office/drawing/2014/main" id="{E4FC64BA-F2D2-9194-DA11-3970E098789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82400" y="62484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287"/>
    </mc:Choice>
    <mc:Fallback>
      <p:transition spd="slow" advTm="38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Clr>
                <a:schemeClr val="lt1"/>
              </a:buClr>
              <a:buSzPts val="2200"/>
              <a:buNone/>
            </a:pPr>
            <a:r>
              <a:rPr lang="en-US" dirty="0"/>
              <a:t>**All standard description, compliant and non-compliant, threat level, and automation sections taken directly from the SEI CERT C++ Coding Standard website.</a:t>
            </a:r>
          </a:p>
          <a:p>
            <a:pPr marL="0" lvl="0" indent="0" algn="ctr"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Admin et al. (2023, September 5). Sei cert C++ coding standard. SEI CERT C++ Coding Standard - SEI CERT C++ Coding Standard - Confluence. https://wiki.sei.cmu.edu/confluence/pages/viewpage.action?pageId=88046682</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Dinic</a:t>
            </a:r>
            <a:r>
              <a:rPr lang="en-US" dirty="0"/>
              <a:t>, M. (2023, August 16). Encryption: Data at rest, data in motion and data in use. </a:t>
            </a:r>
            <a:r>
              <a:rPr lang="en-US" dirty="0" err="1"/>
              <a:t>Jatheon</a:t>
            </a:r>
            <a:r>
              <a:rPr lang="en-US" dirty="0"/>
              <a:t> Technologies Inc. https://jatheon.com/blog/data-at-rest-data-in-motion-data-in-use/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Fortinet, Inc. (2023). What is AAA Security?. Fortinet. https://www.fortinet.com/resources/cyberglossary/aaa-security</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9">
            <a:hlinkClick r:id="" action="ppaction://media"/>
            <a:extLst>
              <a:ext uri="{FF2B5EF4-FFF2-40B4-BE49-F238E27FC236}">
                <a16:creationId xmlns:a16="http://schemas.microsoft.com/office/drawing/2014/main" id="{77EBA0D1-14CE-FDA0-8218-E7FEC676F44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82400" y="622497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45"/>
    </mc:Choice>
    <mc:Fallback>
      <p:transition spd="slow" advTm="9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182046" y="1850366"/>
            <a:ext cx="5699464" cy="4024125"/>
          </a:xfrm>
          <a:prstGeom prst="rect">
            <a:avLst/>
          </a:prstGeom>
          <a:noFill/>
          <a:ln>
            <a:noFill/>
          </a:ln>
        </p:spPr>
        <p:txBody>
          <a:bodyPr spcFirstLastPara="1" wrap="square" lIns="91425" tIns="45700" rIns="91425" bIns="45700" anchor="t" anchorCtr="0">
            <a:normAutofit/>
          </a:bodyPr>
          <a:lstStyle/>
          <a:p>
            <a:pPr marL="1028700">
              <a:spcBef>
                <a:spcPts val="0"/>
              </a:spcBef>
            </a:pPr>
            <a:r>
              <a:rPr lang="en-US" dirty="0"/>
              <a:t>Green Pace software requires consistent implementation of secure principles.</a:t>
            </a:r>
          </a:p>
          <a:p>
            <a:pPr marL="1028700">
              <a:spcBef>
                <a:spcPts val="0"/>
              </a:spcBef>
            </a:pPr>
            <a:r>
              <a:rPr lang="en-US" dirty="0"/>
              <a:t>Consistent approaches and methodologies maintained to support Defense-in-Depth.</a:t>
            </a:r>
          </a:p>
          <a:p>
            <a:pPr marL="1028700">
              <a:spcBef>
                <a:spcPts val="0"/>
              </a:spcBef>
            </a:pPr>
            <a:r>
              <a:rPr lang="en-US" dirty="0"/>
              <a:t>Policy definitions:</a:t>
            </a:r>
          </a:p>
          <a:p>
            <a:pPr marL="1485900" lvl="1">
              <a:spcBef>
                <a:spcPts val="0"/>
              </a:spcBef>
              <a:buFont typeface="Wingdings" panose="05000000000000000000" pitchFamily="2" charset="2"/>
              <a:buChar char="§"/>
            </a:pPr>
            <a:r>
              <a:rPr lang="en-US" dirty="0"/>
              <a:t>Core security principles</a:t>
            </a:r>
          </a:p>
          <a:p>
            <a:pPr marL="1485900" lvl="1">
              <a:spcBef>
                <a:spcPts val="0"/>
              </a:spcBef>
              <a:buFont typeface="Wingdings" panose="05000000000000000000" pitchFamily="2" charset="2"/>
              <a:buChar char="§"/>
            </a:pPr>
            <a:r>
              <a:rPr lang="en-US" dirty="0"/>
              <a:t>C/C++ coding standards</a:t>
            </a:r>
          </a:p>
          <a:p>
            <a:pPr marL="1485900" lvl="1">
              <a:spcBef>
                <a:spcPts val="0"/>
              </a:spcBef>
              <a:buFont typeface="Wingdings" panose="05000000000000000000" pitchFamily="2" charset="2"/>
              <a:buChar char="§"/>
            </a:pPr>
            <a:r>
              <a:rPr lang="en-US" dirty="0"/>
              <a:t>authorization, authentication, and auditing standards</a:t>
            </a:r>
          </a:p>
          <a:p>
            <a:pPr marL="1485900" lvl="1">
              <a:spcBef>
                <a:spcPts val="0"/>
              </a:spcBef>
              <a:buFont typeface="Wingdings" panose="05000000000000000000" pitchFamily="2" charset="2"/>
              <a:buChar char="§"/>
            </a:pPr>
            <a:r>
              <a:rPr lang="en-US" dirty="0"/>
              <a:t>data encryption standards</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9" y="1850366"/>
            <a:ext cx="5988782" cy="359016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Slide 2">
            <a:hlinkClick r:id="" action="ppaction://media"/>
            <a:extLst>
              <a:ext uri="{FF2B5EF4-FFF2-40B4-BE49-F238E27FC236}">
                <a16:creationId xmlns:a16="http://schemas.microsoft.com/office/drawing/2014/main" id="{A279C684-65D9-DBA4-D81B-D7E452FA39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1075" y="609362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111"/>
    </mc:Choice>
    <mc:Fallback>
      <p:transition spd="slow" advTm="321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indent="0">
              <a:lnSpc>
                <a:spcPct val="107916"/>
              </a:lnSpc>
              <a:spcBef>
                <a:spcPts val="0"/>
              </a:spcBef>
              <a:buNone/>
            </a:pPr>
            <a:r>
              <a:rPr lang="en-US" sz="2000" dirty="0">
                <a:solidFill>
                  <a:srgbClr val="FFFFFF"/>
                </a:solidFill>
              </a:rPr>
              <a:t>Automated code-checkers like </a:t>
            </a:r>
            <a:r>
              <a:rPr lang="en-US" sz="2000" dirty="0" err="1">
                <a:solidFill>
                  <a:srgbClr val="FFFFFF"/>
                </a:solidFill>
              </a:rPr>
              <a:t>Parasoft</a:t>
            </a:r>
            <a:r>
              <a:rPr lang="en-US" sz="2000" dirty="0">
                <a:solidFill>
                  <a:srgbClr val="FFFFFF"/>
                </a:solidFill>
              </a:rPr>
              <a:t> C/C++test or </a:t>
            </a:r>
            <a:r>
              <a:rPr lang="en-US" sz="2000" dirty="0" err="1">
                <a:solidFill>
                  <a:srgbClr val="FFFFFF"/>
                </a:solidFill>
              </a:rPr>
              <a:t>Polyspace</a:t>
            </a:r>
            <a:r>
              <a:rPr lang="en-US" sz="2000" dirty="0">
                <a:solidFill>
                  <a:srgbClr val="FFFFFF"/>
                </a:solidFill>
              </a:rPr>
              <a:t> Bug Finder can be used to identify these threats.</a:t>
            </a:r>
          </a:p>
          <a:p>
            <a:pPr marL="571500">
              <a:lnSpc>
                <a:spcPct val="107916"/>
              </a:lnSpc>
              <a:spcBef>
                <a:spcPts val="0"/>
              </a:spcBef>
            </a:pPr>
            <a:endParaRPr sz="2000" dirty="0"/>
          </a:p>
        </p:txBody>
      </p:sp>
      <p:graphicFrame>
        <p:nvGraphicFramePr>
          <p:cNvPr id="161" name="Google Shape;161;p4" descr="Alt text required"/>
          <p:cNvGraphicFramePr/>
          <p:nvPr>
            <p:extLst>
              <p:ext uri="{D42A27DB-BD31-4B8C-83A1-F6EECF244321}">
                <p14:modId xmlns:p14="http://schemas.microsoft.com/office/powerpoint/2010/main" val="576635011"/>
              </p:ext>
            </p:extLst>
          </p:nvPr>
        </p:nvGraphicFramePr>
        <p:xfrm>
          <a:off x="3248849" y="201257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STD-003-CPP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STD-004-CPP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STD-005-CPP</a:t>
                      </a:r>
                    </a:p>
                    <a:p>
                      <a:pPr marL="0" marR="0" lvl="0" indent="0" algn="l"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STD-007-CPP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STD-008-CPP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STD-003-CPP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STD-004-CPP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STD-005-CPP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STD-007-CPP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STD-001-CPP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STD-002-CPP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STD-008-CPP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STD-001-CPP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STD-002-CPP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STD-006-CPP</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Slide 3">
            <a:hlinkClick r:id="" action="ppaction://media"/>
            <a:extLst>
              <a:ext uri="{FF2B5EF4-FFF2-40B4-BE49-F238E27FC236}">
                <a16:creationId xmlns:a16="http://schemas.microsoft.com/office/drawing/2014/main" id="{E813AA01-7C7C-FF65-EF6D-10FA4D7540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187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149"/>
    </mc:Choice>
    <mc:Fallback>
      <p:transition spd="slow" advTm="3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5410200" cy="4024125"/>
          </a:xfrm>
          <a:prstGeom prst="rect">
            <a:avLst/>
          </a:prstGeom>
          <a:noFill/>
          <a:ln>
            <a:noFill/>
          </a:ln>
        </p:spPr>
        <p:txBody>
          <a:bodyPr spcFirstLastPara="1" wrap="square" lIns="91425" tIns="45700" rIns="91425" bIns="45700" anchor="t" anchorCtr="0">
            <a:normAutofit lnSpcReduction="10000"/>
          </a:bodyPr>
          <a:lstStyle/>
          <a:p>
            <a:pPr marL="342900" indent="-342900">
              <a:buFont typeface="+mj-lt"/>
              <a:buAutoNum type="arabicPeriod"/>
            </a:pPr>
            <a:r>
              <a:rPr lang="en-US" sz="1800" dirty="0">
                <a:solidFill>
                  <a:schemeClr val="bg1"/>
                </a:solidFill>
              </a:rPr>
              <a:t>Validate Input Data</a:t>
            </a:r>
          </a:p>
          <a:p>
            <a:pPr marL="800100" lvl="1">
              <a:spcBef>
                <a:spcPts val="0"/>
              </a:spcBef>
              <a:buClr>
                <a:srgbClr val="FFFFFF"/>
              </a:buClr>
              <a:buSzPts val="2200"/>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STD-003-CPP</a:t>
            </a:r>
          </a:p>
          <a:p>
            <a:pPr marL="800100" lvl="1">
              <a:spcBef>
                <a:spcPts val="0"/>
              </a:spcBef>
              <a:buClr>
                <a:srgbClr val="FFFFFF"/>
              </a:buClr>
              <a:buSzPts val="2200"/>
              <a:defRPr/>
            </a:pPr>
            <a:r>
              <a:rPr lang="en-US" sz="1600" u="none" strike="noStrike" cap="none" dirty="0">
                <a:solidFill>
                  <a:schemeClr val="bg1"/>
                </a:solidFill>
              </a:rPr>
              <a:t>STD-010-CPP</a:t>
            </a:r>
            <a:endParaRPr kumimoji="0" lang="en-US" sz="1600" b="0" i="0" u="none" strike="noStrike" kern="0" cap="none" spc="0" normalizeH="0" baseline="0" noProof="0" dirty="0">
              <a:ln>
                <a:noFill/>
              </a:ln>
              <a:solidFill>
                <a:srgbClr val="FFFFFF"/>
              </a:solidFill>
              <a:effectLst/>
              <a:uLnTx/>
              <a:uFillTx/>
              <a:latin typeface="Century Gothic"/>
              <a:sym typeface="Century Gothic"/>
            </a:endParaRPr>
          </a:p>
          <a:p>
            <a:pPr marL="342900" indent="-342900">
              <a:buFont typeface="+mj-lt"/>
              <a:buAutoNum type="arabicPeriod"/>
            </a:pPr>
            <a:r>
              <a:rPr lang="en-US" sz="1800" dirty="0">
                <a:solidFill>
                  <a:schemeClr val="bg1"/>
                </a:solidFill>
              </a:rPr>
              <a:t>Heed Compiler Warnings</a:t>
            </a:r>
          </a:p>
          <a:p>
            <a:pPr marL="342900" indent="-342900">
              <a:buFont typeface="+mj-lt"/>
              <a:buAutoNum type="arabicPeriod"/>
            </a:pPr>
            <a:r>
              <a:rPr lang="en-US" sz="1800" dirty="0">
                <a:solidFill>
                  <a:schemeClr val="bg1"/>
                </a:solidFill>
              </a:rPr>
              <a:t>Architect and Design for Security Policies</a:t>
            </a:r>
          </a:p>
          <a:p>
            <a:pPr marL="800100" lvl="1">
              <a:spcBef>
                <a:spcPts val="0"/>
              </a:spcBef>
              <a:buSzPts val="2200"/>
            </a:pPr>
            <a:r>
              <a:rPr lang="en-US" sz="1600" u="none" strike="noStrike" cap="none" dirty="0">
                <a:solidFill>
                  <a:schemeClr val="bg1"/>
                </a:solidFill>
              </a:rPr>
              <a:t>STD-004-CPP</a:t>
            </a:r>
          </a:p>
          <a:p>
            <a:pPr marL="800100" lvl="1">
              <a:spcBef>
                <a:spcPts val="0"/>
              </a:spcBef>
              <a:buSzPts val="2200"/>
            </a:pPr>
            <a:r>
              <a:rPr lang="en-US" sz="1600" u="none" strike="noStrike" cap="none" dirty="0">
                <a:solidFill>
                  <a:schemeClr val="bg1"/>
                </a:solidFill>
              </a:rPr>
              <a:t>STD-010-CPP</a:t>
            </a:r>
            <a:endParaRPr lang="en-US" sz="1600" dirty="0">
              <a:solidFill>
                <a:schemeClr val="bg1"/>
              </a:solidFill>
            </a:endParaRPr>
          </a:p>
          <a:p>
            <a:pPr marL="342900" indent="-342900">
              <a:buFont typeface="+mj-lt"/>
              <a:buAutoNum type="arabicPeriod"/>
            </a:pPr>
            <a:r>
              <a:rPr lang="en-US" sz="1800" dirty="0">
                <a:solidFill>
                  <a:schemeClr val="bg1"/>
                </a:solidFill>
              </a:rPr>
              <a:t>Keep it Simple</a:t>
            </a:r>
          </a:p>
          <a:p>
            <a:pPr marL="800100" lvl="1">
              <a:spcBef>
                <a:spcPts val="0"/>
              </a:spcBef>
              <a:buSzPts val="2200"/>
            </a:pPr>
            <a:r>
              <a:rPr lang="en-US" sz="1600" u="none" strike="noStrike" cap="none" dirty="0">
                <a:solidFill>
                  <a:schemeClr val="bg1"/>
                </a:solidFill>
              </a:rPr>
              <a:t>STD-002-CPP</a:t>
            </a:r>
          </a:p>
          <a:p>
            <a:pPr marL="800100" lvl="1">
              <a:spcBef>
                <a:spcPts val="0"/>
              </a:spcBef>
              <a:buSzPts val="2200"/>
            </a:pPr>
            <a:r>
              <a:rPr lang="en-US" sz="1600" u="none" strike="noStrike" cap="none" dirty="0">
                <a:solidFill>
                  <a:schemeClr val="bg1"/>
                </a:solidFill>
              </a:rPr>
              <a:t>STD-004-CPP</a:t>
            </a:r>
          </a:p>
          <a:p>
            <a:pPr marL="800100" lvl="1">
              <a:spcBef>
                <a:spcPts val="0"/>
              </a:spcBef>
              <a:buSzPts val="2200"/>
            </a:pPr>
            <a:r>
              <a:rPr lang="en-US" sz="1600" u="none" strike="noStrike" cap="none" dirty="0">
                <a:solidFill>
                  <a:schemeClr val="bg1"/>
                </a:solidFill>
              </a:rPr>
              <a:t>STD-006-CPP</a:t>
            </a:r>
          </a:p>
          <a:p>
            <a:pPr marL="800100" lvl="1">
              <a:spcBef>
                <a:spcPts val="0"/>
              </a:spcBef>
              <a:buSzPts val="2200"/>
            </a:pPr>
            <a:r>
              <a:rPr lang="en-US" sz="1600" u="none" strike="noStrike" cap="none" dirty="0">
                <a:solidFill>
                  <a:schemeClr val="bg1"/>
                </a:solidFill>
              </a:rPr>
              <a:t>STD-008-CPP</a:t>
            </a:r>
          </a:p>
          <a:p>
            <a:pPr marL="800100" lvl="1">
              <a:spcBef>
                <a:spcPts val="0"/>
              </a:spcBef>
              <a:buSzPts val="2200"/>
            </a:pPr>
            <a:r>
              <a:rPr lang="en-US" sz="1600" u="none" strike="noStrike" cap="none" dirty="0">
                <a:solidFill>
                  <a:schemeClr val="bg1"/>
                </a:solidFill>
              </a:rPr>
              <a:t>STD-009-CPP</a:t>
            </a:r>
            <a:endParaRPr lang="en-US" sz="1600" dirty="0">
              <a:solidFill>
                <a:schemeClr val="bg1"/>
              </a:solidFill>
            </a:endParaRPr>
          </a:p>
          <a:p>
            <a:pPr marL="342900" indent="-342900">
              <a:buFont typeface="+mj-lt"/>
              <a:buAutoNum type="arabicPeriod"/>
            </a:pPr>
            <a:r>
              <a:rPr lang="en-US" sz="1800" dirty="0">
                <a:solidFill>
                  <a:schemeClr val="bg1"/>
                </a:solidFill>
              </a:rPr>
              <a:t>Default Deny</a:t>
            </a:r>
          </a:p>
          <a:p>
            <a:pPr marL="800100" lvl="1">
              <a:spcBef>
                <a:spcPts val="0"/>
              </a:spcBef>
              <a:buSzPts val="2200"/>
            </a:pPr>
            <a:r>
              <a:rPr lang="en-US" sz="1600" u="none" strike="noStrike" cap="none" dirty="0">
                <a:solidFill>
                  <a:schemeClr val="bg1"/>
                </a:solidFill>
              </a:rPr>
              <a:t>STD-003-CPP</a:t>
            </a:r>
          </a:p>
          <a:p>
            <a:pPr marL="0" indent="0">
              <a:spcBef>
                <a:spcPts val="0"/>
              </a:spcBef>
              <a:buSzPts val="2200"/>
              <a:buNone/>
            </a:pPr>
            <a:endParaRPr lang="en-US" sz="1600" u="none" strike="noStrike" cap="none"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F1D6809F-DC18-2043-1BAC-1F3A74129D6D}"/>
              </a:ext>
            </a:extLst>
          </p:cNvPr>
          <p:cNvSpPr txBox="1">
            <a:spLocks/>
          </p:cNvSpPr>
          <p:nvPr/>
        </p:nvSpPr>
        <p:spPr>
          <a:xfrm>
            <a:off x="6096000" y="2194559"/>
            <a:ext cx="5410200" cy="40241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indent="-342900">
              <a:buFont typeface="+mj-lt"/>
              <a:buAutoNum type="arabicPeriod" startAt="6"/>
            </a:pPr>
            <a:r>
              <a:rPr lang="en-US" sz="1800" dirty="0">
                <a:solidFill>
                  <a:schemeClr val="bg1"/>
                </a:solidFill>
              </a:rPr>
              <a:t>Adhere to the Principle of Least Privilege</a:t>
            </a:r>
          </a:p>
          <a:p>
            <a:pPr marL="800100" lvl="1">
              <a:spcBef>
                <a:spcPts val="0"/>
              </a:spcBef>
              <a:buClr>
                <a:srgbClr val="FFFFFF"/>
              </a:buClr>
              <a:buSzPts val="2200"/>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STD-005-CPP</a:t>
            </a:r>
          </a:p>
          <a:p>
            <a:pPr marL="342900" indent="-342900">
              <a:buFont typeface="+mj-lt"/>
              <a:buAutoNum type="arabicPeriod" startAt="6"/>
            </a:pPr>
            <a:r>
              <a:rPr lang="en-US" sz="1800" dirty="0">
                <a:solidFill>
                  <a:schemeClr val="bg1"/>
                </a:solidFill>
              </a:rPr>
              <a:t>Sanitize Data Sent to Other Systems</a:t>
            </a:r>
          </a:p>
          <a:p>
            <a:pPr marL="342900" indent="-342900">
              <a:buFont typeface="+mj-lt"/>
              <a:buAutoNum type="arabicPeriod" startAt="6"/>
            </a:pPr>
            <a:r>
              <a:rPr lang="en-US" sz="1800" dirty="0">
                <a:solidFill>
                  <a:schemeClr val="bg1"/>
                </a:solidFill>
              </a:rPr>
              <a:t>Practice Defense in Depth </a:t>
            </a:r>
          </a:p>
          <a:p>
            <a:pPr marL="342900" indent="-342900">
              <a:buFont typeface="+mj-lt"/>
              <a:buAutoNum type="arabicPeriod" startAt="6"/>
            </a:pPr>
            <a:r>
              <a:rPr lang="en-US" sz="1800" dirty="0">
                <a:solidFill>
                  <a:schemeClr val="bg1"/>
                </a:solidFill>
              </a:rPr>
              <a:t>Use Effective Quality Assurance Techniques</a:t>
            </a:r>
          </a:p>
          <a:p>
            <a:pPr marL="800100" lvl="1">
              <a:spcBef>
                <a:spcPts val="0"/>
              </a:spcBef>
              <a:buSzPts val="2200"/>
            </a:pPr>
            <a:r>
              <a:rPr lang="en-US" sz="1600" u="none" strike="noStrike" cap="none" dirty="0">
                <a:solidFill>
                  <a:schemeClr val="bg1"/>
                </a:solidFill>
              </a:rPr>
              <a:t>STD-001-CPP through STD-010-CPP</a:t>
            </a:r>
            <a:endParaRPr lang="en-US" sz="1600" dirty="0">
              <a:solidFill>
                <a:schemeClr val="bg1"/>
              </a:solidFill>
            </a:endParaRPr>
          </a:p>
          <a:p>
            <a:pPr marL="342900" indent="-342900">
              <a:buFont typeface="+mj-lt"/>
              <a:buAutoNum type="arabicPeriod" startAt="6"/>
            </a:pPr>
            <a:r>
              <a:rPr lang="en-US" sz="1800" dirty="0">
                <a:solidFill>
                  <a:schemeClr val="bg1"/>
                </a:solidFill>
              </a:rPr>
              <a:t>Adopt a Secure Coding Standard</a:t>
            </a:r>
          </a:p>
          <a:p>
            <a:pPr marL="800100" lvl="1">
              <a:spcBef>
                <a:spcPts val="0"/>
              </a:spcBef>
              <a:buSzPts val="2200"/>
            </a:pPr>
            <a:r>
              <a:rPr lang="en-US" sz="1600" u="none" strike="noStrike" cap="none" dirty="0">
                <a:solidFill>
                  <a:schemeClr val="bg1"/>
                </a:solidFill>
              </a:rPr>
              <a:t>STD-001-CPP through STD-010-CPP</a:t>
            </a:r>
          </a:p>
        </p:txBody>
      </p:sp>
      <p:pic>
        <p:nvPicPr>
          <p:cNvPr id="2" name="Slide 4">
            <a:hlinkClick r:id="" action="ppaction://media"/>
            <a:extLst>
              <a:ext uri="{FF2B5EF4-FFF2-40B4-BE49-F238E27FC236}">
                <a16:creationId xmlns:a16="http://schemas.microsoft.com/office/drawing/2014/main" id="{CCCC0E41-E93C-B889-D765-80BE1E83F8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1868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76"/>
    </mc:Choice>
    <mc:Fallback>
      <p:transition spd="slow" advTm="2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54102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2000" dirty="0"/>
              <a:t>STD-007-CPP</a:t>
            </a:r>
          </a:p>
          <a:p>
            <a:pPr indent="-457200">
              <a:spcBef>
                <a:spcPts val="0"/>
              </a:spcBef>
              <a:buSzPts val="2000"/>
              <a:buFont typeface="+mj-lt"/>
              <a:buAutoNum type="arabicPeriod"/>
            </a:pPr>
            <a:r>
              <a:rPr lang="en-US" sz="2000" dirty="0"/>
              <a:t>STD-004-CPP</a:t>
            </a:r>
          </a:p>
          <a:p>
            <a:pPr indent="-457200">
              <a:spcBef>
                <a:spcPts val="0"/>
              </a:spcBef>
              <a:buSzPts val="2000"/>
              <a:buFont typeface="+mj-lt"/>
              <a:buAutoNum type="arabicPeriod"/>
            </a:pPr>
            <a:r>
              <a:rPr lang="en-US" sz="2000" dirty="0"/>
              <a:t>STD-003-CPP</a:t>
            </a:r>
          </a:p>
          <a:p>
            <a:pPr indent="-457200">
              <a:spcBef>
                <a:spcPts val="0"/>
              </a:spcBef>
              <a:buSzPts val="2000"/>
              <a:buFont typeface="+mj-lt"/>
              <a:buAutoNum type="arabicPeriod"/>
            </a:pPr>
            <a:r>
              <a:rPr lang="en-US" sz="2000" dirty="0"/>
              <a:t>STD-005-CPP</a:t>
            </a:r>
          </a:p>
          <a:p>
            <a:pPr indent="-457200">
              <a:spcBef>
                <a:spcPts val="0"/>
              </a:spcBef>
              <a:buSzPts val="2000"/>
              <a:buFont typeface="+mj-lt"/>
              <a:buAutoNum type="arabicPeriod"/>
            </a:pPr>
            <a:r>
              <a:rPr lang="en-US" sz="2000" dirty="0"/>
              <a:t>STD-010-CPP</a:t>
            </a:r>
          </a:p>
          <a:p>
            <a:pPr indent="-457200">
              <a:spcBef>
                <a:spcPts val="0"/>
              </a:spcBef>
              <a:buSzPts val="2000"/>
              <a:buFont typeface="+mj-lt"/>
              <a:buAutoNum type="arabicPeriod"/>
            </a:pPr>
            <a:r>
              <a:rPr lang="en-US" sz="2000" dirty="0"/>
              <a:t>STD-006-CPP</a:t>
            </a:r>
          </a:p>
          <a:p>
            <a:pPr indent="-457200">
              <a:spcBef>
                <a:spcPts val="0"/>
              </a:spcBef>
              <a:buSzPts val="2000"/>
              <a:buFont typeface="+mj-lt"/>
              <a:buAutoNum type="arabicPeriod"/>
            </a:pPr>
            <a:r>
              <a:rPr lang="en-US" sz="2000" dirty="0"/>
              <a:t>STD-008-CPP</a:t>
            </a:r>
          </a:p>
          <a:p>
            <a:pPr indent="-457200">
              <a:spcBef>
                <a:spcPts val="0"/>
              </a:spcBef>
              <a:buSzPts val="2000"/>
              <a:buFont typeface="+mj-lt"/>
              <a:buAutoNum type="arabicPeriod"/>
            </a:pPr>
            <a:r>
              <a:rPr lang="en-US" sz="2000" dirty="0"/>
              <a:t>STD-009-CPP</a:t>
            </a:r>
          </a:p>
          <a:p>
            <a:pPr indent="-457200">
              <a:spcBef>
                <a:spcPts val="0"/>
              </a:spcBef>
              <a:buSzPts val="2000"/>
              <a:buFont typeface="+mj-lt"/>
              <a:buAutoNum type="arabicPeriod"/>
            </a:pPr>
            <a:r>
              <a:rPr lang="en-US" sz="2000" dirty="0"/>
              <a:t>STD-001-CPP</a:t>
            </a:r>
          </a:p>
          <a:p>
            <a:pPr indent="-457200">
              <a:spcBef>
                <a:spcPts val="0"/>
              </a:spcBef>
              <a:buSzPts val="2000"/>
              <a:buFont typeface="+mj-lt"/>
              <a:buAutoNum type="arabicPeriod"/>
            </a:pPr>
            <a:r>
              <a:rPr lang="en-US" sz="2000" dirty="0"/>
              <a:t>STD-002-CPP</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75;p6">
            <a:extLst>
              <a:ext uri="{FF2B5EF4-FFF2-40B4-BE49-F238E27FC236}">
                <a16:creationId xmlns:a16="http://schemas.microsoft.com/office/drawing/2014/main" id="{135F5185-6D2C-538A-3DB0-FCF85A0CA8AA}"/>
              </a:ext>
            </a:extLst>
          </p:cNvPr>
          <p:cNvSpPr txBox="1">
            <a:spLocks/>
          </p:cNvSpPr>
          <p:nvPr/>
        </p:nvSpPr>
        <p:spPr>
          <a:xfrm>
            <a:off x="6096000" y="2194559"/>
            <a:ext cx="541020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indent="-457200">
              <a:spcBef>
                <a:spcPts val="0"/>
              </a:spcBef>
              <a:buSzPts val="2000"/>
            </a:pPr>
            <a:r>
              <a:rPr lang="en-US" sz="2000" dirty="0"/>
              <a:t>Priority given to high severity, likely to happen standards (7,4,3,5,10)</a:t>
            </a:r>
            <a:endParaRPr lang="en-US" sz="1800" dirty="0"/>
          </a:p>
          <a:p>
            <a:pPr indent="-457200">
              <a:spcBef>
                <a:spcPts val="0"/>
              </a:spcBef>
              <a:buSzPts val="2000"/>
            </a:pPr>
            <a:r>
              <a:rPr lang="en-US" sz="2000" dirty="0"/>
              <a:t>Low likelihood, low severity standards saved for last (1,2)</a:t>
            </a:r>
          </a:p>
          <a:p>
            <a:pPr indent="-457200">
              <a:spcBef>
                <a:spcPts val="0"/>
              </a:spcBef>
              <a:buSzPts val="2000"/>
            </a:pPr>
            <a:r>
              <a:rPr lang="en-US" sz="2000" dirty="0"/>
              <a:t>Middle-of-the-road cases need to be monitored but are less urgent (6,8,9)</a:t>
            </a:r>
            <a:endParaRPr lang="en-US" sz="1800" dirty="0"/>
          </a:p>
        </p:txBody>
      </p:sp>
      <p:pic>
        <p:nvPicPr>
          <p:cNvPr id="2" name="Slide 5">
            <a:hlinkClick r:id="" action="ppaction://media"/>
            <a:extLst>
              <a:ext uri="{FF2B5EF4-FFF2-40B4-BE49-F238E27FC236}">
                <a16:creationId xmlns:a16="http://schemas.microsoft.com/office/drawing/2014/main" id="{D52D48E8-FF93-DC7F-A9F2-79B1E2ACC3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1868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85"/>
    </mc:Choice>
    <mc:Fallback>
      <p:transition spd="slow" advTm="25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in rest</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For data that is being stored or is not actively being used</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Sensitive data needs safe storage</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Varying levels of security for data based on its volatility</a:t>
            </a:r>
            <a:endParaRPr lang="en-US" sz="1800" dirty="0">
              <a:solidFill>
                <a:schemeClr val="bg1"/>
              </a:solidFill>
              <a:latin typeface="Century Gothic" panose="020B0502020202020204" pitchFamily="34" charset="0"/>
              <a:ea typeface="Calibri" panose="020F0502020204030204" pitchFamily="34" charset="0"/>
            </a:endParaRPr>
          </a:p>
          <a:p>
            <a:pPr marL="457200" lvl="1">
              <a:spcBef>
                <a:spcPts val="0"/>
              </a:spcBef>
            </a:pPr>
            <a:endParaRPr lang="en-US" sz="1800" dirty="0">
              <a:solidFill>
                <a:schemeClr val="bg1"/>
              </a:solidFill>
              <a:effectLst/>
              <a:latin typeface="Century Gothic" panose="020B0502020202020204" pitchFamily="34" charset="0"/>
            </a:endParaRPr>
          </a:p>
          <a:p>
            <a:pPr marL="0">
              <a:spcBef>
                <a:spcPts val="0"/>
              </a:spcBef>
            </a:pPr>
            <a:r>
              <a:rPr lang="en-US" sz="2000" dirty="0">
                <a:solidFill>
                  <a:schemeClr val="bg1"/>
                </a:solidFill>
                <a:effectLst/>
                <a:latin typeface="Century Gothic" panose="020B0502020202020204" pitchFamily="34" charset="0"/>
              </a:rPr>
              <a:t>Encryption in flight</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For data that is currently being sent between destinations</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Ex: Emails, various app messages, or through other public means</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Security for possible mishandling of data, such as data breaches or leaks.</a:t>
            </a:r>
            <a:endParaRPr lang="en-US" sz="1800" dirty="0">
              <a:solidFill>
                <a:schemeClr val="bg1"/>
              </a:solidFill>
              <a:latin typeface="Century Gothic" panose="020B0502020202020204" pitchFamily="34" charset="0"/>
              <a:ea typeface="Calibri" panose="020F0502020204030204" pitchFamily="34" charset="0"/>
            </a:endParaRPr>
          </a:p>
          <a:p>
            <a:pPr marL="457200" lvl="1">
              <a:spcBef>
                <a:spcPts val="0"/>
              </a:spcBef>
            </a:pPr>
            <a:endParaRPr lang="en-US" sz="1800" dirty="0">
              <a:solidFill>
                <a:schemeClr val="bg1"/>
              </a:solidFill>
              <a:effectLst/>
              <a:latin typeface="Century Gothic" panose="020B0502020202020204" pitchFamily="34" charset="0"/>
            </a:endParaRPr>
          </a:p>
          <a:p>
            <a:pPr marL="0">
              <a:spcBef>
                <a:spcPts val="0"/>
              </a:spcBef>
            </a:pPr>
            <a:r>
              <a:rPr lang="en-US" sz="2000" dirty="0">
                <a:solidFill>
                  <a:schemeClr val="bg1"/>
                </a:solidFill>
                <a:effectLst/>
                <a:latin typeface="Century Gothic" panose="020B0502020202020204" pitchFamily="34" charset="0"/>
              </a:rPr>
              <a:t>Encryption in use</a:t>
            </a:r>
          </a:p>
          <a:p>
            <a:pPr marL="457200" lvl="1">
              <a:spcBef>
                <a:spcPts val="0"/>
              </a:spcBef>
              <a:buFont typeface="Wingdings" panose="05000000000000000000" pitchFamily="2" charset="2"/>
              <a:buChar char="§"/>
            </a:pPr>
            <a:r>
              <a:rPr lang="en-US" sz="1800" dirty="0">
                <a:solidFill>
                  <a:schemeClr val="bg1"/>
                </a:solidFill>
                <a:effectLst/>
                <a:latin typeface="Century Gothic" panose="020B0502020202020204" pitchFamily="34" charset="0"/>
              </a:rPr>
              <a:t>For data actively being accessed and manipulated</a:t>
            </a:r>
          </a:p>
          <a:p>
            <a:pPr marL="457200" lvl="1">
              <a:spcBef>
                <a:spcPts val="0"/>
              </a:spcBef>
              <a:buFont typeface="Wingdings" panose="05000000000000000000" pitchFamily="2" charset="2"/>
              <a:buChar char="§"/>
            </a:pPr>
            <a:r>
              <a:rPr lang="en-US" sz="1800" dirty="0">
                <a:solidFill>
                  <a:schemeClr val="bg1"/>
                </a:solidFill>
                <a:latin typeface="Century Gothic" panose="020B0502020202020204" pitchFamily="34" charset="0"/>
              </a:rPr>
              <a:t>Ex: R</a:t>
            </a:r>
            <a:r>
              <a:rPr lang="en-US" sz="1800" dirty="0">
                <a:solidFill>
                  <a:schemeClr val="bg1"/>
                </a:solidFill>
                <a:effectLst/>
                <a:latin typeface="Century Gothic" panose="020B0502020202020204" pitchFamily="34" charset="0"/>
              </a:rPr>
              <a:t>eading, writing to, or creating a file</a:t>
            </a:r>
          </a:p>
          <a:p>
            <a:pPr marL="457200" lvl="1">
              <a:spcBef>
                <a:spcPts val="0"/>
              </a:spcBef>
              <a:buFont typeface="Wingdings" panose="05000000000000000000" pitchFamily="2" charset="2"/>
              <a:buChar char="§"/>
            </a:pPr>
            <a:r>
              <a:rPr lang="en-US" sz="1800" dirty="0">
                <a:solidFill>
                  <a:schemeClr val="bg1"/>
                </a:solidFill>
                <a:effectLst/>
                <a:latin typeface="Century Gothic" panose="020B0502020202020204" pitchFamily="34" charset="0"/>
              </a:rPr>
              <a:t>An application of this policy would be protection from attempts to steal user information, like passwords.</a:t>
            </a:r>
            <a:endParaRPr lang="en-US" sz="1800" dirty="0">
              <a:solidFill>
                <a:schemeClr val="bg1"/>
              </a:solidFill>
              <a:effectLst/>
              <a:latin typeface="Century Gothic" panose="020B0502020202020204" pitchFamily="34" charset="0"/>
              <a:ea typeface="Calibri" panose="020F0502020204030204" pitchFamily="34" charset="0"/>
            </a:endParaRPr>
          </a:p>
          <a:p>
            <a:pPr marL="0">
              <a:spcBef>
                <a:spcPts val="0"/>
              </a:spcBef>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6">
            <a:hlinkClick r:id="" action="ppaction://media"/>
            <a:extLst>
              <a:ext uri="{FF2B5EF4-FFF2-40B4-BE49-F238E27FC236}">
                <a16:creationId xmlns:a16="http://schemas.microsoft.com/office/drawing/2014/main" id="{128080E5-9112-9F84-C056-04B8A892AC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186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955"/>
    </mc:Choice>
    <mc:Fallback>
      <p:transition spd="slow" advTm="63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800100" lvl="1">
              <a:spcBef>
                <a:spcPts val="0"/>
              </a:spcBef>
              <a:buSzPts val="2400"/>
              <a:buFont typeface="Wingdings" panose="05000000000000000000" pitchFamily="2" charset="2"/>
              <a:buChar char="§"/>
            </a:pPr>
            <a:r>
              <a:rPr lang="en-US" sz="2200" dirty="0"/>
              <a:t>Process of a user giving details on themselves to be applied in the future for verification</a:t>
            </a:r>
          </a:p>
          <a:p>
            <a:pPr marL="800100" lvl="1">
              <a:spcBef>
                <a:spcPts val="0"/>
              </a:spcBef>
              <a:buSzPts val="2400"/>
              <a:buFont typeface="Wingdings" panose="05000000000000000000" pitchFamily="2" charset="2"/>
              <a:buChar char="§"/>
            </a:pPr>
            <a:r>
              <a:rPr lang="en-US" sz="2200" dirty="0"/>
              <a:t>Used to confirm people accessing a program are genuine</a:t>
            </a:r>
          </a:p>
          <a:p>
            <a:pPr marL="800100" lvl="1">
              <a:spcBef>
                <a:spcPts val="0"/>
              </a:spcBef>
              <a:buSzPts val="2400"/>
              <a:buFont typeface="Wingdings" panose="05000000000000000000" pitchFamily="2" charset="2"/>
              <a:buChar char="§"/>
            </a:pPr>
            <a:r>
              <a:rPr lang="en-US" sz="2200" dirty="0"/>
              <a:t>Addition of new users also handled</a:t>
            </a:r>
          </a:p>
          <a:p>
            <a:pPr marL="685800" lvl="1" indent="-228600">
              <a:spcBef>
                <a:spcPts val="0"/>
              </a:spcBef>
              <a:buSzPts val="2400"/>
            </a:pPr>
            <a:endParaRPr lang="en-US" sz="2200" dirty="0"/>
          </a:p>
          <a:p>
            <a:pPr marL="228600" lvl="0" indent="-228600" algn="l" rtl="0">
              <a:lnSpc>
                <a:spcPct val="90000"/>
              </a:lnSpc>
              <a:spcBef>
                <a:spcPts val="0"/>
              </a:spcBef>
              <a:spcAft>
                <a:spcPts val="0"/>
              </a:spcAft>
              <a:buClr>
                <a:schemeClr val="lt1"/>
              </a:buClr>
              <a:buSzPts val="2400"/>
              <a:buChar char="•"/>
            </a:pPr>
            <a:r>
              <a:rPr lang="en-US" dirty="0"/>
              <a:t>Authorization</a:t>
            </a:r>
          </a:p>
          <a:p>
            <a:pPr marL="800100" lvl="1">
              <a:spcBef>
                <a:spcPts val="0"/>
              </a:spcBef>
              <a:buSzPts val="2400"/>
              <a:buFont typeface="Wingdings" panose="05000000000000000000" pitchFamily="2" charset="2"/>
              <a:buChar char="§"/>
            </a:pPr>
            <a:r>
              <a:rPr lang="en-US" dirty="0"/>
              <a:t>Protects data from the wrong people by user access levels</a:t>
            </a:r>
          </a:p>
          <a:p>
            <a:pPr marL="800100" lvl="1">
              <a:spcBef>
                <a:spcPts val="0"/>
              </a:spcBef>
              <a:buSzPts val="2400"/>
              <a:buFont typeface="Wingdings" panose="05000000000000000000" pitchFamily="2" charset="2"/>
              <a:buChar char="§"/>
            </a:pPr>
            <a:r>
              <a:rPr lang="en-US" dirty="0"/>
              <a:t>Allows users to access different parts of a network or program depending on their privileges</a:t>
            </a:r>
          </a:p>
          <a:p>
            <a:pPr marL="800100" lvl="1">
              <a:spcBef>
                <a:spcPts val="0"/>
              </a:spcBef>
              <a:buSzPts val="2400"/>
              <a:buFont typeface="Wingdings" panose="05000000000000000000" pitchFamily="2" charset="2"/>
              <a:buChar char="§"/>
            </a:pPr>
            <a:r>
              <a:rPr lang="en-US" dirty="0"/>
              <a:t>Ex: Restriction of accessing and making changes to a website’s database</a:t>
            </a:r>
          </a:p>
          <a:p>
            <a:pPr marL="685800" lvl="1" indent="-228600">
              <a:spcBef>
                <a:spcPts val="0"/>
              </a:spcBef>
              <a:buSzPts val="2400"/>
            </a:pPr>
            <a:endParaRPr lang="en-US" dirty="0"/>
          </a:p>
          <a:p>
            <a:pPr marL="228600" lvl="0" indent="-228600" algn="l" rtl="0">
              <a:lnSpc>
                <a:spcPct val="90000"/>
              </a:lnSpc>
              <a:spcBef>
                <a:spcPts val="0"/>
              </a:spcBef>
              <a:spcAft>
                <a:spcPts val="0"/>
              </a:spcAft>
              <a:buClr>
                <a:schemeClr val="lt1"/>
              </a:buClr>
              <a:buSzPts val="2400"/>
              <a:buChar char="•"/>
            </a:pPr>
            <a:r>
              <a:rPr lang="en-US" dirty="0"/>
              <a:t>Accounting</a:t>
            </a:r>
          </a:p>
          <a:p>
            <a:pPr marL="800100" lvl="1">
              <a:spcBef>
                <a:spcPts val="0"/>
              </a:spcBef>
              <a:buSzPts val="2400"/>
              <a:buFont typeface="Wingdings" panose="05000000000000000000" pitchFamily="2" charset="2"/>
              <a:buChar char="§"/>
            </a:pPr>
            <a:r>
              <a:rPr lang="en-US" dirty="0"/>
              <a:t>Helps prevent future issues by keeping a record of past events</a:t>
            </a:r>
          </a:p>
          <a:p>
            <a:pPr marL="800100" lvl="1">
              <a:spcBef>
                <a:spcPts val="0"/>
              </a:spcBef>
              <a:buSzPts val="2400"/>
              <a:buFont typeface="Wingdings" panose="05000000000000000000" pitchFamily="2" charset="2"/>
              <a:buChar char="§"/>
            </a:pPr>
            <a:r>
              <a:rPr lang="en-US" dirty="0"/>
              <a:t>Done through recording of users through their data</a:t>
            </a:r>
          </a:p>
          <a:p>
            <a:pPr marL="800100" lvl="1">
              <a:spcBef>
                <a:spcPts val="0"/>
              </a:spcBef>
              <a:buSzPts val="2400"/>
              <a:buFont typeface="Wingdings" panose="05000000000000000000" pitchFamily="2" charset="2"/>
              <a:buChar char="§"/>
            </a:pPr>
            <a:r>
              <a:rPr lang="en-US" dirty="0"/>
              <a:t>Can be applied when a security breach occurs, as the offender can be determined from the access data gathered during the attack</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7">
            <a:hlinkClick r:id="" action="ppaction://media"/>
            <a:extLst>
              <a:ext uri="{FF2B5EF4-FFF2-40B4-BE49-F238E27FC236}">
                <a16:creationId xmlns:a16="http://schemas.microsoft.com/office/drawing/2014/main" id="{C551B634-B40A-A009-2B55-276F003112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82400" y="628495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994"/>
    </mc:Choice>
    <mc:Fallback>
      <p:transition spd="slow" advTm="91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coding vulnerabilities being tested are the issues that arise with containers. Proper ranges and sizes need to be tested to prevent buffer flow errors. In addition, making sure relevant functions work properly with the container is important.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8">
            <a:hlinkClick r:id="" action="ppaction://media"/>
            <a:extLst>
              <a:ext uri="{FF2B5EF4-FFF2-40B4-BE49-F238E27FC236}">
                <a16:creationId xmlns:a16="http://schemas.microsoft.com/office/drawing/2014/main" id="{C9B49F4D-922B-333F-A8BE-047CBEEE7F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21876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417"/>
    </mc:Choice>
    <mc:Fallback>
      <p:transition spd="slow" advTm="1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DCA21-71EA-2264-2864-FB62B47D6701}"/>
              </a:ext>
            </a:extLst>
          </p:cNvPr>
          <p:cNvSpPr>
            <a:spLocks noGrp="1"/>
          </p:cNvSpPr>
          <p:nvPr>
            <p:ph type="title"/>
          </p:nvPr>
        </p:nvSpPr>
        <p:spPr/>
        <p:txBody>
          <a:bodyPr/>
          <a:lstStyle/>
          <a:p>
            <a:r>
              <a:rPr lang="en-US" dirty="0" err="1"/>
              <a:t>CanAddToEmptyVector</a:t>
            </a:r>
            <a:endParaRPr lang="en-US" dirty="0"/>
          </a:p>
        </p:txBody>
      </p:sp>
      <p:sp>
        <p:nvSpPr>
          <p:cNvPr id="3" name="Text Placeholder 2">
            <a:extLst>
              <a:ext uri="{FF2B5EF4-FFF2-40B4-BE49-F238E27FC236}">
                <a16:creationId xmlns:a16="http://schemas.microsoft.com/office/drawing/2014/main" id="{76E7D1BB-F407-A656-C89A-7C351CCFA7C3}"/>
              </a:ext>
            </a:extLst>
          </p:cNvPr>
          <p:cNvSpPr>
            <a:spLocks noGrp="1"/>
          </p:cNvSpPr>
          <p:nvPr>
            <p:ph type="body" idx="1"/>
          </p:nvPr>
        </p:nvSpPr>
        <p:spPr/>
        <p:txBody>
          <a:bodyPr/>
          <a:lstStyle/>
          <a:p>
            <a:r>
              <a:rPr lang="en-US" dirty="0"/>
              <a:t>Code</a:t>
            </a:r>
          </a:p>
        </p:txBody>
      </p:sp>
      <p:sp>
        <p:nvSpPr>
          <p:cNvPr id="5" name="Text Placeholder 4">
            <a:extLst>
              <a:ext uri="{FF2B5EF4-FFF2-40B4-BE49-F238E27FC236}">
                <a16:creationId xmlns:a16="http://schemas.microsoft.com/office/drawing/2014/main" id="{F9F1EECE-555E-C1DC-E65F-BD75033A3969}"/>
              </a:ext>
            </a:extLst>
          </p:cNvPr>
          <p:cNvSpPr>
            <a:spLocks noGrp="1"/>
          </p:cNvSpPr>
          <p:nvPr>
            <p:ph type="body" idx="3"/>
          </p:nvPr>
        </p:nvSpPr>
        <p:spPr/>
        <p:txBody>
          <a:bodyPr/>
          <a:lstStyle/>
          <a:p>
            <a:r>
              <a:rPr lang="en-US" dirty="0"/>
              <a:t>Result</a:t>
            </a:r>
          </a:p>
        </p:txBody>
      </p:sp>
      <p:pic>
        <p:nvPicPr>
          <p:cNvPr id="8" name="Picture 7">
            <a:extLst>
              <a:ext uri="{FF2B5EF4-FFF2-40B4-BE49-F238E27FC236}">
                <a16:creationId xmlns:a16="http://schemas.microsoft.com/office/drawing/2014/main" id="{2EFB1E28-11FB-1855-035C-9BBE5BC7DA0C}"/>
              </a:ext>
            </a:extLst>
          </p:cNvPr>
          <p:cNvPicPr>
            <a:picLocks noChangeAspect="1"/>
          </p:cNvPicPr>
          <p:nvPr/>
        </p:nvPicPr>
        <p:blipFill>
          <a:blip r:embed="rId4"/>
          <a:stretch>
            <a:fillRect/>
          </a:stretch>
        </p:blipFill>
        <p:spPr>
          <a:xfrm>
            <a:off x="504102" y="3132666"/>
            <a:ext cx="5591898" cy="2963334"/>
          </a:xfrm>
          <a:prstGeom prst="rect">
            <a:avLst/>
          </a:prstGeom>
        </p:spPr>
      </p:pic>
      <p:pic>
        <p:nvPicPr>
          <p:cNvPr id="10" name="Picture 9">
            <a:extLst>
              <a:ext uri="{FF2B5EF4-FFF2-40B4-BE49-F238E27FC236}">
                <a16:creationId xmlns:a16="http://schemas.microsoft.com/office/drawing/2014/main" id="{AB2D68C8-AE4F-27DC-C646-65B86C99C6DD}"/>
              </a:ext>
            </a:extLst>
          </p:cNvPr>
          <p:cNvPicPr>
            <a:picLocks noChangeAspect="1"/>
          </p:cNvPicPr>
          <p:nvPr/>
        </p:nvPicPr>
        <p:blipFill>
          <a:blip r:embed="rId5"/>
          <a:stretch>
            <a:fillRect/>
          </a:stretch>
        </p:blipFill>
        <p:spPr>
          <a:xfrm>
            <a:off x="6400799" y="3181315"/>
            <a:ext cx="5625095" cy="447256"/>
          </a:xfrm>
          <a:prstGeom prst="rect">
            <a:avLst/>
          </a:prstGeom>
        </p:spPr>
      </p:pic>
      <p:pic>
        <p:nvPicPr>
          <p:cNvPr id="4" name="Slide 9">
            <a:hlinkClick r:id="" action="ppaction://media"/>
            <a:extLst>
              <a:ext uri="{FF2B5EF4-FFF2-40B4-BE49-F238E27FC236}">
                <a16:creationId xmlns:a16="http://schemas.microsoft.com/office/drawing/2014/main" id="{6948660D-F0CF-F3A3-8468-C95DAA4D2F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45116" y="6248400"/>
            <a:ext cx="609600" cy="609600"/>
          </a:xfrm>
          <a:prstGeom prst="rect">
            <a:avLst/>
          </a:prstGeom>
        </p:spPr>
      </p:pic>
    </p:spTree>
    <p:extLst>
      <p:ext uri="{BB962C8B-B14F-4D97-AF65-F5344CB8AC3E}">
        <p14:creationId xmlns:p14="http://schemas.microsoft.com/office/powerpoint/2010/main" val="1981658377"/>
      </p:ext>
    </p:extLst>
  </p:cSld>
  <p:clrMapOvr>
    <a:masterClrMapping/>
  </p:clrMapOvr>
  <mc:AlternateContent xmlns:mc="http://schemas.openxmlformats.org/markup-compatibility/2006">
    <mc:Choice xmlns:p14="http://schemas.microsoft.com/office/powerpoint/2010/main" Requires="p14">
      <p:transition spd="slow" p14:dur="2000" advTm="18087"/>
    </mc:Choice>
    <mc:Fallback>
      <p:transition spd="slow" advTm="18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1461</TotalTime>
  <Words>998</Words>
  <Application>Microsoft Office PowerPoint</Application>
  <PresentationFormat>Widescreen</PresentationFormat>
  <Paragraphs>161</Paragraphs>
  <Slides>19</Slides>
  <Notes>14</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Wingdings</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CanAddToEmptyVector</vt:lpstr>
      <vt:lpstr>ResizeIncreasesCollection</vt:lpstr>
      <vt:lpstr>VerifyOORExceptionThrown</vt:lpstr>
      <vt:lpstr>VerifyLengthExceptionThrown</vt:lpstr>
      <vt:lpstr>Results of All Tests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Boeglin, Jonathan</cp:lastModifiedBy>
  <cp:revision>16</cp:revision>
  <dcterms:created xsi:type="dcterms:W3CDTF">2020-08-19T17:59:24Z</dcterms:created>
  <dcterms:modified xsi:type="dcterms:W3CDTF">2023-10-16T02:04:12Z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